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/Users/songxinyan/Desktop/2022&#23626;&#27605;&#19994;&#29983;&#23601;&#19994;&#25968;&#25454;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5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6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2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/E:\2021&#23626;&#27605;&#19994;&#29983;&#23601;&#19994;&#25968;&#25454;-100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/E:\2021&#23626;&#27605;&#19994;&#29983;&#23601;&#19994;&#25968;&#25454;-1007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/E:\2021&#23626;&#27605;&#19994;&#29983;&#23601;&#19994;&#25968;&#25454;-100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rgbClr val="333333"/>
                </a:solidFill>
                <a:latin typeface="等线"/>
                <a:ea typeface="等线"/>
                <a:cs typeface="等线"/>
              </a:defRPr>
            </a:pPr>
            <a:r>
              <a:rPr lang="zh-CN" altLang="en-US" dirty="0"/>
              <a:t>就业率情况（不</a:t>
            </a:r>
            <a:r>
              <a:rPr lang="zh-CN" altLang="en-US" dirty="0" smtClean="0"/>
              <a:t>含结业学生）</a:t>
            </a:r>
            <a:endParaRPr lang="zh-CN" altLang="en-US" dirty="0"/>
          </a:p>
        </c:rich>
      </c:tx>
      <c:layout>
        <c:manualLayout>
          <c:xMode val="edge"/>
          <c:yMode val="edge"/>
          <c:x val="0.3122950606222910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3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B4-43B1-B1CB-5F8E2A9FE5B8}"/>
              </c:ext>
            </c:extLst>
          </c:dPt>
          <c:dPt>
            <c:idx val="1"/>
            <c:invertIfNegative val="0"/>
            <c:bubble3D val="0"/>
            <c:spPr>
              <a:solidFill>
                <a:srgbClr val="C383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B4-43B1-B1CB-5F8E2A9FE5B8}"/>
              </c:ext>
            </c:extLst>
          </c:dPt>
          <c:dPt>
            <c:idx val="2"/>
            <c:invertIfNegative val="0"/>
            <c:bubble3D val="0"/>
            <c:spPr>
              <a:solidFill>
                <a:srgbClr val="CA6A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B4-43B1-B1CB-5F8E2A9FE5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050" b="1" i="0" u="none" strike="noStrike" kern="1200" baseline="0">
                    <a:solidFill>
                      <a:srgbClr val="333333"/>
                    </a:solidFill>
                    <a:latin typeface="等线"/>
                    <a:ea typeface="等线"/>
                    <a:cs typeface="等线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Sheet1!$B$2:$D$2</c:f>
              <c:strCache>
                <c:ptCount val="3"/>
                <c:pt idx="0">
                  <c:v>总体就业率</c:v>
                </c:pt>
                <c:pt idx="1">
                  <c:v>专业对口率</c:v>
                </c:pt>
                <c:pt idx="2">
                  <c:v>重点率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0.997</c:v>
                </c:pt>
                <c:pt idx="2" formatCode="0%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B4-43B1-B1CB-5F8E2A9FE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4365264"/>
        <c:axId val="1"/>
      </c:barChart>
      <c:catAx>
        <c:axId val="160436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zh-CN" sz="1050" b="0" i="0" u="none" strike="noStrike" kern="1200" baseline="0">
                <a:solidFill>
                  <a:srgbClr val="333333"/>
                </a:solidFill>
                <a:latin typeface="等线"/>
                <a:ea typeface="等线"/>
                <a:cs typeface="等线"/>
              </a:defRPr>
            </a:pPr>
            <a:endParaRPr lang="zh-CN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60436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lang="zh-CN" sz="1000" b="0" i="0" u="none" strike="noStrike" baseline="0">
          <a:solidFill>
            <a:srgbClr val="000000"/>
          </a:solidFill>
          <a:latin typeface="等线"/>
          <a:ea typeface="等线"/>
          <a:cs typeface="等线"/>
        </a:defRPr>
      </a:pPr>
      <a:endParaRPr lang="zh-CN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近4年对比!$E$47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0">
              <a:gsLst>
                <a:gs pos="0">
                  <a:srgbClr val="A1BCDC"/>
                </a:gs>
                <a:gs pos="100000">
                  <a:srgbClr val="4F81BD"/>
                </a:gs>
              </a:gsLst>
              <a:lin ang="5400000" scaled="1"/>
            </a:gra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b="1"/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近4年对比!$F$46:$G$46</c:f>
              <c:strCache>
                <c:ptCount val="2"/>
                <c:pt idx="0">
                  <c:v>高校教职</c:v>
                </c:pt>
                <c:pt idx="1">
                  <c:v>博士后</c:v>
                </c:pt>
              </c:strCache>
            </c:strRef>
          </c:cat>
          <c:val>
            <c:numRef>
              <c:f>近4年对比!$F$47:$G$47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3-4B95-97C9-73B390B373E8}"/>
            </c:ext>
          </c:extLst>
        </c:ser>
        <c:ser>
          <c:idx val="1"/>
          <c:order val="1"/>
          <c:tx>
            <c:strRef>
              <c:f>近4年对比!$E$48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0">
              <a:gsLst>
                <a:gs pos="0">
                  <a:srgbClr val="B98A8A"/>
                </a:gs>
                <a:gs pos="100000">
                  <a:srgbClr val="883330"/>
                </a:gs>
              </a:gsLst>
              <a:lin ang="5400000" scaled="1"/>
            </a:gra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b="1"/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近4年对比!$F$46:$G$46</c:f>
              <c:strCache>
                <c:ptCount val="2"/>
                <c:pt idx="0">
                  <c:v>高校教职</c:v>
                </c:pt>
                <c:pt idx="1">
                  <c:v>博士后</c:v>
                </c:pt>
              </c:strCache>
            </c:strRef>
          </c:cat>
          <c:val>
            <c:numRef>
              <c:f>近4年对比!$F$48:$G$48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93-4B95-97C9-73B390B373E8}"/>
            </c:ext>
          </c:extLst>
        </c:ser>
        <c:ser>
          <c:idx val="2"/>
          <c:order val="2"/>
          <c:tx>
            <c:strRef>
              <c:f>近4年对比!$E$49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0">
              <a:gsLst>
                <a:gs pos="0">
                  <a:srgbClr val="E8CFB2"/>
                </a:gs>
                <a:gs pos="100000">
                  <a:srgbClr val="D3A36C"/>
                </a:gs>
              </a:gsLst>
              <a:lin ang="5400000" scaled="1"/>
            </a:gra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b="1"/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近4年对比!$F$46:$G$46</c:f>
              <c:strCache>
                <c:ptCount val="2"/>
                <c:pt idx="0">
                  <c:v>高校教职</c:v>
                </c:pt>
                <c:pt idx="1">
                  <c:v>博士后</c:v>
                </c:pt>
              </c:strCache>
            </c:strRef>
          </c:cat>
          <c:val>
            <c:numRef>
              <c:f>近4年对比!$F$49:$G$49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93-4B95-97C9-73B390B373E8}"/>
            </c:ext>
          </c:extLst>
        </c:ser>
        <c:ser>
          <c:idx val="3"/>
          <c:order val="3"/>
          <c:tx>
            <c:strRef>
              <c:f>近4年对比!$E$50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0">
              <a:gsLst>
                <a:gs pos="0">
                  <a:srgbClr val="EFA8AB"/>
                </a:gs>
                <a:gs pos="100000">
                  <a:srgbClr val="E0565C"/>
                </a:gs>
              </a:gsLst>
              <a:lin ang="5400000" scaled="1"/>
            </a:gra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b="1"/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近4年对比!$F$46:$G$46</c:f>
              <c:strCache>
                <c:ptCount val="2"/>
                <c:pt idx="0">
                  <c:v>高校教职</c:v>
                </c:pt>
                <c:pt idx="1">
                  <c:v>博士后</c:v>
                </c:pt>
              </c:strCache>
            </c:strRef>
          </c:cat>
          <c:val>
            <c:numRef>
              <c:f>近4年对比!$F$50:$G$50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93-4B95-97C9-73B390B37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7937071"/>
        <c:axId val="1"/>
      </c:barChart>
      <c:catAx>
        <c:axId val="587937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zh-CN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7937071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aseline="0">
          <a:solidFill>
            <a:sysClr val="windowText" lastClr="000000"/>
          </a:solidFill>
          <a:latin typeface="Calibri" panose="020F0502020204030204" pitchFamily="34" charset="0"/>
          <a:ea typeface="仿宋" panose="02010609060101010101" pitchFamily="49" charset="-122"/>
        </a:defRPr>
      </a:pPr>
      <a:endParaRPr lang="zh-CN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近4年对比!$C$59</c:f>
              <c:strCache>
                <c:ptCount val="1"/>
                <c:pt idx="0">
                  <c:v>京内就业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zh-CN"/>
                      <a:t>59%</a:t>
                    </a:r>
                    <a:endParaRPr lang="en-US" altLang="zh-CN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601-40FB-8C94-4153295BCFB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zh-CN"/>
                      <a:t>61%</a:t>
                    </a:r>
                    <a:endParaRPr lang="en-US" altLang="zh-CN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601-40FB-8C94-4153295BCFB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CN"/>
                      <a:t>60%</a:t>
                    </a:r>
                    <a:endParaRPr lang="en-US" altLang="zh-CN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601-40FB-8C94-4153295BCFB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zh-CN" dirty="0" smtClean="0"/>
                      <a:t>48%</a:t>
                    </a:r>
                    <a:endParaRPr lang="en-US" altLang="zh-CN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01-40FB-8C94-4153295BCFBA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近4年对比!$B$60:$B$63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近4年对比!$C$60:$C$63</c:f>
              <c:numCache>
                <c:formatCode>0%</c:formatCode>
                <c:ptCount val="4"/>
                <c:pt idx="0">
                  <c:v>-0.59</c:v>
                </c:pt>
                <c:pt idx="1">
                  <c:v>-0.61</c:v>
                </c:pt>
                <c:pt idx="2">
                  <c:v>-0.6</c:v>
                </c:pt>
                <c:pt idx="3">
                  <c:v>-0.47959183673469385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1-40FB-8C94-4153295BCFBA}"/>
            </c:ext>
          </c:extLst>
        </c:ser>
        <c:ser>
          <c:idx val="1"/>
          <c:order val="1"/>
          <c:tx>
            <c:strRef>
              <c:f>近4年对比!$D$59</c:f>
              <c:strCache>
                <c:ptCount val="1"/>
                <c:pt idx="0">
                  <c:v>京外就业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近4年对比!$B$60:$B$63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近4年对比!$D$60:$D$63</c:f>
              <c:numCache>
                <c:formatCode>0%</c:formatCode>
                <c:ptCount val="4"/>
                <c:pt idx="0">
                  <c:v>0.41</c:v>
                </c:pt>
                <c:pt idx="1">
                  <c:v>0.39</c:v>
                </c:pt>
                <c:pt idx="2">
                  <c:v>0.4</c:v>
                </c:pt>
                <c:pt idx="3">
                  <c:v>0.52040816326530615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01-40FB-8C94-4153295BC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587939151"/>
        <c:axId val="1"/>
      </c:barChart>
      <c:catAx>
        <c:axId val="58793915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仿宋" panose="02010609060101010101" pitchFamily="49" charset="-122"/>
                <a:cs typeface="+mn-cs"/>
              </a:defRPr>
            </a:pPr>
            <a:endParaRPr lang="zh-CN"/>
          </a:p>
        </c:txPr>
        <c:crossAx val="587939151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仿宋" panose="02010609060101010101" pitchFamily="49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 baseline="0">
          <a:solidFill>
            <a:sysClr val="windowText" lastClr="000000"/>
          </a:solidFill>
          <a:latin typeface="Calibri" panose="020F0502020204030204" pitchFamily="34" charset="0"/>
          <a:ea typeface="仿宋" panose="02010609060101010101" pitchFamily="49" charset="-122"/>
        </a:defRPr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464716425786423E-2"/>
          <c:y val="9.2577298851676787E-2"/>
          <c:w val="0.47113654889891998"/>
          <c:h val="0.87993243406700528"/>
        </c:manualLayout>
      </c:layout>
      <c:pieChart>
        <c:varyColors val="1"/>
        <c:ser>
          <c:idx val="0"/>
          <c:order val="0"/>
          <c:tx>
            <c:strRef>
              <c:f>行业分布!$F$3</c:f>
              <c:strCache>
                <c:ptCount val="1"/>
                <c:pt idx="0">
                  <c:v>占比</c:v>
                </c:pt>
              </c:strCache>
            </c:strRef>
          </c:tx>
          <c:spPr>
            <a:ln w="57150"/>
          </c:spPr>
          <c:dPt>
            <c:idx val="0"/>
            <c:bubble3D val="0"/>
            <c:spPr>
              <a:solidFill>
                <a:srgbClr val="C30000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AE-4E17-9245-F7157B6FF301}"/>
              </c:ext>
            </c:extLst>
          </c:dPt>
          <c:dPt>
            <c:idx val="1"/>
            <c:bubble3D val="0"/>
            <c:spPr>
              <a:solidFill>
                <a:srgbClr val="C38200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AE-4E17-9245-F7157B6FF301}"/>
              </c:ext>
            </c:extLst>
          </c:dPt>
          <c:dPt>
            <c:idx val="2"/>
            <c:bubble3D val="0"/>
            <c:spPr>
              <a:solidFill>
                <a:srgbClr val="CA6A76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AE-4E17-9245-F7157B6FF30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AE-4E17-9245-F7157B6FF301}"/>
              </c:ext>
            </c:extLst>
          </c:dPt>
          <c:dPt>
            <c:idx val="4"/>
            <c:bubble3D val="0"/>
            <c:spPr>
              <a:solidFill>
                <a:srgbClr val="CCCBCE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7AE-4E17-9245-F7157B6FF301}"/>
              </c:ext>
            </c:extLst>
          </c:dPt>
          <c:dPt>
            <c:idx val="5"/>
            <c:bubble3D val="0"/>
            <c:spPr>
              <a:solidFill>
                <a:srgbClr val="9F0000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7AE-4E17-9245-F7157B6FF301}"/>
              </c:ext>
            </c:extLst>
          </c:dPt>
          <c:dPt>
            <c:idx val="6"/>
            <c:bubble3D val="0"/>
            <c:spPr>
              <a:solidFill>
                <a:srgbClr val="750000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7AE-4E17-9245-F7157B6FF301}"/>
              </c:ext>
            </c:extLst>
          </c:dPt>
          <c:dPt>
            <c:idx val="7"/>
            <c:bubble3D val="0"/>
            <c:spPr>
              <a:solidFill>
                <a:srgbClr val="754E00"/>
              </a:solidFill>
              <a:ln w="571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7AE-4E17-9245-F7157B6FF301}"/>
              </c:ext>
            </c:extLst>
          </c:dPt>
          <c:dLbls>
            <c:dLbl>
              <c:idx val="0"/>
              <c:layout>
                <c:manualLayout>
                  <c:x val="-9.6404896591490985E-2"/>
                  <c:y val="0.152782341041804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AE-4E17-9245-F7157B6FF301}"/>
                </c:ext>
              </c:extLst>
            </c:dLbl>
            <c:dLbl>
              <c:idx val="1"/>
              <c:layout>
                <c:manualLayout>
                  <c:x val="-0.11049100314900623"/>
                  <c:y val="-0.127600154945008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7AE-4E17-9245-F7157B6FF301}"/>
                </c:ext>
              </c:extLst>
            </c:dLbl>
            <c:dLbl>
              <c:idx val="2"/>
              <c:layout>
                <c:manualLayout>
                  <c:x val="2.6107860568921424E-2"/>
                  <c:y val="-0.1953617492933510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AE-4E17-9245-F7157B6FF301}"/>
                </c:ext>
              </c:extLst>
            </c:dLbl>
            <c:dLbl>
              <c:idx val="3"/>
              <c:layout>
                <c:manualLayout>
                  <c:x val="0.11079803968701664"/>
                  <c:y val="-7.53492548278623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7AE-4E17-9245-F7157B6FF301}"/>
                </c:ext>
              </c:extLst>
            </c:dLbl>
            <c:dLbl>
              <c:idx val="4"/>
              <c:layout>
                <c:manualLayout>
                  <c:x val="0.11013693865724293"/>
                  <c:y val="9.62378533724190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7AE-4E17-9245-F7157B6FF301}"/>
                </c:ext>
              </c:extLst>
            </c:dLbl>
            <c:dLbl>
              <c:idx val="5"/>
              <c:layout>
                <c:manualLayout>
                  <c:x val="1.837371916567954E-2"/>
                  <c:y val="1.8012996460043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7AE-4E17-9245-F7157B6FF301}"/>
                </c:ext>
              </c:extLst>
            </c:dLbl>
            <c:dLbl>
              <c:idx val="6"/>
              <c:layout>
                <c:manualLayout>
                  <c:x val="1.101562074731212E-2"/>
                  <c:y val="9.120064909856182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7AE-4E17-9245-F7157B6FF301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行业分布!$E$4:$E$11</c:f>
              <c:strCache>
                <c:ptCount val="8"/>
                <c:pt idx="0">
                  <c:v>投资（私募/VC/资管/信托/保险）</c:v>
                </c:pt>
                <c:pt idx="1">
                  <c:v>证券</c:v>
                </c:pt>
                <c:pt idx="2">
                  <c:v>公募基金</c:v>
                </c:pt>
                <c:pt idx="3">
                  <c:v>金融监管/政府机构/事业单位</c:v>
                </c:pt>
                <c:pt idx="4">
                  <c:v>银行</c:v>
                </c:pt>
                <c:pt idx="5">
                  <c:v>非金融类公司</c:v>
                </c:pt>
                <c:pt idx="6">
                  <c:v>高校教职</c:v>
                </c:pt>
                <c:pt idx="7">
                  <c:v>金融服务</c:v>
                </c:pt>
              </c:strCache>
            </c:strRef>
          </c:cat>
          <c:val>
            <c:numRef>
              <c:f>行业分布!$F$4:$F$11</c:f>
              <c:numCache>
                <c:formatCode>0%</c:formatCode>
                <c:ptCount val="8"/>
                <c:pt idx="0">
                  <c:v>0.25510204081632654</c:v>
                </c:pt>
                <c:pt idx="1">
                  <c:v>0.18367346938775511</c:v>
                </c:pt>
                <c:pt idx="2">
                  <c:v>0.18367346938775511</c:v>
                </c:pt>
                <c:pt idx="3">
                  <c:v>0.14285714285714285</c:v>
                </c:pt>
                <c:pt idx="4">
                  <c:v>0.1326530612244898</c:v>
                </c:pt>
                <c:pt idx="5">
                  <c:v>4.0816326530612242E-2</c:v>
                </c:pt>
                <c:pt idx="6">
                  <c:v>4.0816326530612242E-2</c:v>
                </c:pt>
                <c:pt idx="7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7AE-4E17-9245-F7157B6FF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4318413759732553"/>
          <c:y val="6.0522115943560745E-2"/>
          <c:w val="0.44763911494303432"/>
          <c:h val="0.87895555672990533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仿宋" panose="02010609060101010101" pitchFamily="49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aseline="0">
          <a:latin typeface="Calibri" panose="020F0502020204030204" pitchFamily="34" charset="0"/>
          <a:ea typeface="仿宋" panose="02010609060101010101" pitchFamily="49" charset="-122"/>
        </a:defRPr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455735653052966"/>
          <c:y val="7.7424124801301245E-2"/>
          <c:w val="0.62341926145040938"/>
          <c:h val="0.9216186709055734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861A3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28-4FAB-BBD6-3522E8F4ABC7}"/>
              </c:ext>
            </c:extLst>
          </c:dPt>
          <c:dPt>
            <c:idx val="1"/>
            <c:bubble3D val="0"/>
            <c:spPr>
              <a:solidFill>
                <a:srgbClr val="948A5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28-4FAB-BBD6-3522E8F4ABC7}"/>
              </c:ext>
            </c:extLst>
          </c:dPt>
          <c:dPt>
            <c:idx val="2"/>
            <c:bubble3D val="0"/>
            <c:spPr>
              <a:solidFill>
                <a:srgbClr val="CE4E3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28-4FAB-BBD6-3522E8F4ABC7}"/>
              </c:ext>
            </c:extLst>
          </c:dPt>
          <c:dPt>
            <c:idx val="3"/>
            <c:bubble3D val="0"/>
            <c:spPr>
              <a:solidFill>
                <a:srgbClr val="D6812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28-4FAB-BBD6-3522E8F4ABC7}"/>
              </c:ext>
            </c:extLst>
          </c:dPt>
          <c:dPt>
            <c:idx val="4"/>
            <c:bubble3D val="0"/>
            <c:spPr>
              <a:solidFill>
                <a:srgbClr val="31859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C28-4FAB-BBD6-3522E8F4ABC7}"/>
              </c:ext>
            </c:extLst>
          </c:dPt>
          <c:dPt>
            <c:idx val="5"/>
            <c:bubble3D val="0"/>
            <c:spPr>
              <a:solidFill>
                <a:srgbClr val="37609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C28-4FAB-BBD6-3522E8F4ABC7}"/>
              </c:ext>
            </c:extLst>
          </c:dPt>
          <c:dPt>
            <c:idx val="6"/>
            <c:bubble3D val="0"/>
            <c:spPr>
              <a:solidFill>
                <a:srgbClr val="B9CDE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C28-4FAB-BBD6-3522E8F4ABC7}"/>
              </c:ext>
            </c:extLst>
          </c:dPt>
          <c:dPt>
            <c:idx val="7"/>
            <c:bubble3D val="0"/>
            <c:spPr>
              <a:solidFill>
                <a:srgbClr val="D1939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C28-4FAB-BBD6-3522E8F4ABC7}"/>
              </c:ext>
            </c:extLst>
          </c:dPt>
          <c:dPt>
            <c:idx val="8"/>
            <c:bubble3D val="0"/>
            <c:spPr>
              <a:solidFill>
                <a:srgbClr val="B9CD9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C28-4FAB-BBD6-3522E8F4ABC7}"/>
              </c:ext>
            </c:extLst>
          </c:dPt>
          <c:dPt>
            <c:idx val="9"/>
            <c:bubble3D val="0"/>
            <c:spPr>
              <a:solidFill>
                <a:srgbClr val="A99B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C28-4FAB-BBD6-3522E8F4ABC7}"/>
              </c:ext>
            </c:extLst>
          </c:dPt>
          <c:dPt>
            <c:idx val="1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C28-4FAB-BBD6-3522E8F4ABC7}"/>
              </c:ext>
            </c:extLst>
          </c:dPt>
          <c:dPt>
            <c:idx val="1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C28-4FAB-BBD6-3522E8F4ABC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C28-4FAB-BBD6-3522E8F4ABC7}"/>
              </c:ext>
            </c:extLst>
          </c:dPt>
          <c:dPt>
            <c:idx val="1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C28-4FAB-BBD6-3522E8F4ABC7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仿宋" panose="02010609060101010101" pitchFamily="49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C28-4FAB-BBD6-3522E8F4ABC7}"/>
                </c:ext>
              </c:extLst>
            </c:dLbl>
            <c:dLbl>
              <c:idx val="4"/>
              <c:layout>
                <c:manualLayout>
                  <c:x val="-7.2359664062132137E-2"/>
                  <c:y val="-7.0980806022166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C28-4FAB-BBD6-3522E8F4ABC7}"/>
                </c:ext>
              </c:extLst>
            </c:dLbl>
            <c:dLbl>
              <c:idx val="5"/>
              <c:layout>
                <c:manualLayout>
                  <c:x val="-5.7462086166987267E-2"/>
                  <c:y val="-8.0239172025057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C28-4FAB-BBD6-3522E8F4ABC7}"/>
                </c:ext>
              </c:extLst>
            </c:dLbl>
            <c:dLbl>
              <c:idx val="6"/>
              <c:layout>
                <c:manualLayout>
                  <c:x val="-5.3205635339803027E-2"/>
                  <c:y val="-8.023917202505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C28-4FAB-BBD6-3522E8F4ABC7}"/>
                </c:ext>
              </c:extLst>
            </c:dLbl>
            <c:dLbl>
              <c:idx val="7"/>
              <c:layout>
                <c:manualLayout>
                  <c:x val="-4.8949184512618822E-2"/>
                  <c:y val="-8.641141602698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C28-4FAB-BBD6-3522E8F4ABC7}"/>
                </c:ext>
              </c:extLst>
            </c:dLbl>
            <c:dLbl>
              <c:idx val="8"/>
              <c:layout>
                <c:manualLayout>
                  <c:x val="-3.6179832031066096E-2"/>
                  <c:y val="-0.10184202603180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C28-4FAB-BBD6-3522E8F4ABC7}"/>
                </c:ext>
              </c:extLst>
            </c:dLbl>
            <c:dLbl>
              <c:idx val="9"/>
              <c:layout>
                <c:manualLayout>
                  <c:x val="-4.8985199533741947E-2"/>
                  <c:y val="-0.135806248813439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C28-4FAB-BBD6-3522E8F4ABC7}"/>
                </c:ext>
              </c:extLst>
            </c:dLbl>
            <c:dLbl>
              <c:idx val="10"/>
              <c:layout>
                <c:manualLayout>
                  <c:x val="-3.3987531995029657E-2"/>
                  <c:y val="-0.16135995854094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C28-4FAB-BBD6-3522E8F4ABC7}"/>
                </c:ext>
              </c:extLst>
            </c:dLbl>
            <c:dLbl>
              <c:idx val="11"/>
              <c:layout>
                <c:manualLayout>
                  <c:x val="-1.6971493737000982E-2"/>
                  <c:y val="-0.10846516303936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CC28-4FAB-BBD6-3522E8F4ABC7}"/>
                </c:ext>
              </c:extLst>
            </c:dLbl>
            <c:dLbl>
              <c:idx val="12"/>
              <c:layout>
                <c:manualLayout>
                  <c:x val="-2.1214367171251227E-3"/>
                  <c:y val="-0.14875222359684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CC28-4FAB-BBD6-3522E8F4ABC7}"/>
                </c:ext>
              </c:extLst>
            </c:dLbl>
            <c:dLbl>
              <c:idx val="13"/>
              <c:layout>
                <c:manualLayout>
                  <c:x val="4.2428734342501674E-3"/>
                  <c:y val="-0.10846516303936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CC28-4FAB-BBD6-3522E8F4ABC7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地区分布!$E$38:$E$51</c:f>
              <c:strCache>
                <c:ptCount val="14"/>
                <c:pt idx="0">
                  <c:v>北京</c:v>
                </c:pt>
                <c:pt idx="1">
                  <c:v>上海</c:v>
                </c:pt>
                <c:pt idx="2">
                  <c:v>广东</c:v>
                </c:pt>
                <c:pt idx="3">
                  <c:v>香港</c:v>
                </c:pt>
                <c:pt idx="4">
                  <c:v>山西</c:v>
                </c:pt>
                <c:pt idx="5">
                  <c:v>河北</c:v>
                </c:pt>
                <c:pt idx="6">
                  <c:v>四川</c:v>
                </c:pt>
                <c:pt idx="7">
                  <c:v>浙江</c:v>
                </c:pt>
                <c:pt idx="8">
                  <c:v>贵州</c:v>
                </c:pt>
                <c:pt idx="9">
                  <c:v>山东</c:v>
                </c:pt>
                <c:pt idx="10">
                  <c:v>福建</c:v>
                </c:pt>
                <c:pt idx="11">
                  <c:v>湖北</c:v>
                </c:pt>
                <c:pt idx="12">
                  <c:v>重庆</c:v>
                </c:pt>
                <c:pt idx="13">
                  <c:v>江苏</c:v>
                </c:pt>
              </c:strCache>
            </c:strRef>
          </c:cat>
          <c:val>
            <c:numRef>
              <c:f>地区分布!$F$38:$F$51</c:f>
              <c:numCache>
                <c:formatCode>0.0%</c:formatCode>
                <c:ptCount val="14"/>
                <c:pt idx="0">
                  <c:v>0.47959183673469385</c:v>
                </c:pt>
                <c:pt idx="1">
                  <c:v>0.20408163265306123</c:v>
                </c:pt>
                <c:pt idx="2">
                  <c:v>0.10204081632653061</c:v>
                </c:pt>
                <c:pt idx="3">
                  <c:v>6.1224489795918366E-2</c:v>
                </c:pt>
                <c:pt idx="4">
                  <c:v>2.0408163265306121E-2</c:v>
                </c:pt>
                <c:pt idx="5">
                  <c:v>2.0408163265306121E-2</c:v>
                </c:pt>
                <c:pt idx="6">
                  <c:v>2.0408163265306121E-2</c:v>
                </c:pt>
                <c:pt idx="7">
                  <c:v>2.0408163265306121E-2</c:v>
                </c:pt>
                <c:pt idx="8">
                  <c:v>1.020408163265306E-2</c:v>
                </c:pt>
                <c:pt idx="9">
                  <c:v>1.020408163265306E-2</c:v>
                </c:pt>
                <c:pt idx="10">
                  <c:v>1.020408163265306E-2</c:v>
                </c:pt>
                <c:pt idx="11">
                  <c:v>1.020408163265306E-2</c:v>
                </c:pt>
                <c:pt idx="12">
                  <c:v>1.020408163265306E-2</c:v>
                </c:pt>
                <c:pt idx="13">
                  <c:v>1.020408163265306E-2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CC28-4FAB-BBD6-3522E8F4A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6008180989343908"/>
          <c:y val="7.7246682192894905E-2"/>
          <c:w val="8.4871471246091346E-2"/>
          <c:h val="0.8455066356142102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仿宋" panose="02010609060101010101" pitchFamily="49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aseline="0">
          <a:solidFill>
            <a:sysClr val="windowText" lastClr="000000"/>
          </a:solidFill>
          <a:latin typeface="Calibri" panose="020F0502020204030204" pitchFamily="34" charset="0"/>
          <a:ea typeface="仿宋" panose="02010609060101010101" pitchFamily="49" charset="-122"/>
        </a:defRPr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地区分布!$I$3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rgbClr val="39608E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地区分布!$J$2:$M$2</c:f>
              <c:strCache>
                <c:ptCount val="4"/>
                <c:pt idx="0">
                  <c:v>2019-2020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地区分布!$J$3:$M$3</c:f>
              <c:numCache>
                <c:formatCode>0%</c:formatCode>
                <c:ptCount val="4"/>
                <c:pt idx="0">
                  <c:v>0.64</c:v>
                </c:pt>
                <c:pt idx="1">
                  <c:v>0.61</c:v>
                </c:pt>
                <c:pt idx="2">
                  <c:v>0.6</c:v>
                </c:pt>
                <c:pt idx="3">
                  <c:v>0.47959183673469385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C-4EF8-B548-E5BA584C564E}"/>
            </c:ext>
          </c:extLst>
        </c:ser>
        <c:ser>
          <c:idx val="1"/>
          <c:order val="1"/>
          <c:tx>
            <c:strRef>
              <c:f>地区分布!$I$4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rgbClr val="4572A7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zh-CN" sz="11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地区分布!$J$2:$M$2</c:f>
              <c:strCache>
                <c:ptCount val="4"/>
                <c:pt idx="0">
                  <c:v>2019-2020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地区分布!$J$4:$M$4</c:f>
              <c:numCache>
                <c:formatCode>0%</c:formatCode>
                <c:ptCount val="4"/>
                <c:pt idx="0">
                  <c:v>0.1</c:v>
                </c:pt>
                <c:pt idx="1">
                  <c:v>0.18</c:v>
                </c:pt>
                <c:pt idx="2">
                  <c:v>0.14000000000000001</c:v>
                </c:pt>
                <c:pt idx="3">
                  <c:v>0.20408163265306123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9C-4EF8-B548-E5BA584C564E}"/>
            </c:ext>
          </c:extLst>
        </c:ser>
        <c:ser>
          <c:idx val="2"/>
          <c:order val="2"/>
          <c:tx>
            <c:strRef>
              <c:f>地区分布!$I$5</c:f>
              <c:strCache>
                <c:ptCount val="1"/>
                <c:pt idx="0">
                  <c:v>广东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zh-CN" sz="11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地区分布!$J$2:$M$2</c:f>
              <c:strCache>
                <c:ptCount val="4"/>
                <c:pt idx="0">
                  <c:v>2019-2020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地区分布!$J$5:$M$5</c:f>
              <c:numCache>
                <c:formatCode>0%</c:formatCode>
                <c:ptCount val="4"/>
                <c:pt idx="0">
                  <c:v>0.11</c:v>
                </c:pt>
                <c:pt idx="1">
                  <c:v>0.05</c:v>
                </c:pt>
                <c:pt idx="2">
                  <c:v>0.14000000000000001</c:v>
                </c:pt>
                <c:pt idx="3">
                  <c:v>0.10204081632653061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9C-4EF8-B548-E5BA584C564E}"/>
            </c:ext>
          </c:extLst>
        </c:ser>
        <c:ser>
          <c:idx val="3"/>
          <c:order val="3"/>
          <c:tx>
            <c:strRef>
              <c:f>地区分布!$I$6</c:f>
              <c:strCache>
                <c:ptCount val="1"/>
                <c:pt idx="0">
                  <c:v>国内其他城市</c:v>
                </c:pt>
              </c:strCache>
            </c:strRef>
          </c:tx>
          <c:spPr>
            <a:solidFill>
              <a:srgbClr val="93A9CF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zh-CN" sz="11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地区分布!$J$2:$M$2</c:f>
              <c:strCache>
                <c:ptCount val="4"/>
                <c:pt idx="0">
                  <c:v>2019-2020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地区分布!$J$6:$M$6</c:f>
              <c:numCache>
                <c:formatCode>0%</c:formatCode>
                <c:ptCount val="4"/>
                <c:pt idx="0">
                  <c:v>0.13</c:v>
                </c:pt>
                <c:pt idx="1">
                  <c:v>0.15</c:v>
                </c:pt>
                <c:pt idx="2">
                  <c:v>0.08</c:v>
                </c:pt>
                <c:pt idx="3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9C-4EF8-B548-E5BA584C564E}"/>
            </c:ext>
          </c:extLst>
        </c:ser>
        <c:ser>
          <c:idx val="4"/>
          <c:order val="4"/>
          <c:tx>
            <c:strRef>
              <c:f>地区分布!$I$7</c:f>
              <c:strCache>
                <c:ptCount val="1"/>
                <c:pt idx="0">
                  <c:v>海外及港澳台地区</c:v>
                </c:pt>
              </c:strCache>
            </c:strRef>
          </c:tx>
          <c:spPr>
            <a:solidFill>
              <a:srgbClr val="BCC8DF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地区分布!$J$2:$M$2</c:f>
              <c:strCache>
                <c:ptCount val="4"/>
                <c:pt idx="0">
                  <c:v>2019-2020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地区分布!$J$7:$M$7</c:f>
              <c:numCache>
                <c:formatCode>0%</c:formatCode>
                <c:ptCount val="4"/>
                <c:pt idx="0">
                  <c:v>0.02</c:v>
                </c:pt>
                <c:pt idx="1">
                  <c:v>0.01</c:v>
                </c:pt>
                <c:pt idx="2">
                  <c:v>0.04</c:v>
                </c:pt>
                <c:pt idx="3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9C-4EF8-B548-E5BA584C5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87938319"/>
        <c:axId val="1"/>
      </c:barChart>
      <c:catAx>
        <c:axId val="587938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仿宋" panose="02010609060101010101" pitchFamily="49" charset="-122"/>
                <a:cs typeface="+mn-cs"/>
              </a:defRPr>
            </a:pPr>
            <a:endParaRPr lang="zh-CN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87938319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仿宋" panose="02010609060101010101" pitchFamily="49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aseline="0">
          <a:solidFill>
            <a:sysClr val="windowText" lastClr="000000"/>
          </a:solidFill>
          <a:latin typeface="Calibri" panose="020F0502020204030204" pitchFamily="34" charset="0"/>
          <a:ea typeface="仿宋" panose="02010609060101010101" pitchFamily="49" charset="-122"/>
        </a:defRPr>
      </a:pPr>
      <a:endParaRPr lang="zh-CN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30201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E24F-413C-9225-1360CBB4FF16}"/>
              </c:ext>
            </c:extLst>
          </c:dPt>
          <c:dPt>
            <c:idx val="1"/>
            <c:invertIfNegative val="0"/>
            <c:bubble3D val="0"/>
            <c:spPr>
              <a:solidFill>
                <a:srgbClr val="D3A36C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E24F-413C-9225-1360CBB4FF16}"/>
              </c:ext>
            </c:extLst>
          </c:dPt>
          <c:dPt>
            <c:idx val="2"/>
            <c:invertIfNegative val="0"/>
            <c:bubble3D val="0"/>
            <c:spPr>
              <a:solidFill>
                <a:srgbClr val="EDB2B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E24F-413C-9225-1360CBB4FF16}"/>
              </c:ext>
            </c:extLst>
          </c:dPt>
          <c:dPt>
            <c:idx val="3"/>
            <c:invertIfNegative val="0"/>
            <c:bubble3D val="0"/>
            <c:spPr>
              <a:solidFill>
                <a:srgbClr val="E0565C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E24F-413C-9225-1360CBB4FF16}"/>
              </c:ext>
            </c:extLst>
          </c:dPt>
          <c:dPt>
            <c:idx val="4"/>
            <c:invertIfNegative val="0"/>
            <c:bubble3D val="0"/>
            <c:spPr>
              <a:solidFill>
                <a:srgbClr val="E1C101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9-E24F-413C-9225-1360CBB4FF16}"/>
              </c:ext>
            </c:extLst>
          </c:dPt>
          <c:dPt>
            <c:idx val="5"/>
            <c:invertIfNegative val="0"/>
            <c:bubble3D val="0"/>
            <c:spPr>
              <a:solidFill>
                <a:srgbClr val="CBCBCD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B-E24F-413C-9225-1360CBB4FF16}"/>
              </c:ext>
            </c:extLst>
          </c:dPt>
          <c:dPt>
            <c:idx val="6"/>
            <c:invertIfNegative val="0"/>
            <c:bubble3D val="0"/>
            <c:spPr>
              <a:solidFill>
                <a:srgbClr val="E1C002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D-E24F-413C-9225-1360CBB4FF16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单位性质!$E$6:$E$12</c:f>
              <c:strCache>
                <c:ptCount val="7"/>
                <c:pt idx="0">
                  <c:v>国有企业</c:v>
                </c:pt>
                <c:pt idx="1">
                  <c:v>民营企业</c:v>
                </c:pt>
                <c:pt idx="2">
                  <c:v>外资企业</c:v>
                </c:pt>
                <c:pt idx="3">
                  <c:v>地方政府</c:v>
                </c:pt>
                <c:pt idx="4">
                  <c:v>中央政府</c:v>
                </c:pt>
                <c:pt idx="5">
                  <c:v>高等院校</c:v>
                </c:pt>
                <c:pt idx="6">
                  <c:v>事业单位</c:v>
                </c:pt>
              </c:strCache>
            </c:strRef>
          </c:cat>
          <c:val>
            <c:numRef>
              <c:f>单位性质!$F$6:$F$12</c:f>
              <c:numCache>
                <c:formatCode>0.0%</c:formatCode>
                <c:ptCount val="7"/>
                <c:pt idx="0">
                  <c:v>0.56122448979591832</c:v>
                </c:pt>
                <c:pt idx="1">
                  <c:v>0.14285714285714285</c:v>
                </c:pt>
                <c:pt idx="2">
                  <c:v>0.1326530612244898</c:v>
                </c:pt>
                <c:pt idx="3">
                  <c:v>6.1224489795918366E-2</c:v>
                </c:pt>
                <c:pt idx="4">
                  <c:v>5.1020408163265307E-2</c:v>
                </c:pt>
                <c:pt idx="5">
                  <c:v>4.0816326530612242E-2</c:v>
                </c:pt>
                <c:pt idx="6">
                  <c:v>1.020408163265306E-2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24F-413C-9225-1360CBB4F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6207119"/>
        <c:axId val="1"/>
      </c:barChart>
      <c:catAx>
        <c:axId val="172620711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仿宋" panose="02010609060101010101" pitchFamily="49" charset="-122"/>
                <a:cs typeface="+mn-cs"/>
              </a:defRPr>
            </a:pPr>
            <a:endParaRPr lang="zh-CN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仿宋" panose="02010609060101010101" pitchFamily="49" charset="-122"/>
                <a:cs typeface="+mn-cs"/>
              </a:defRPr>
            </a:pPr>
            <a:endParaRPr lang="zh-CN"/>
          </a:p>
        </c:txPr>
        <c:crossAx val="172620711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aseline="0">
          <a:solidFill>
            <a:sysClr val="windowText" lastClr="000000"/>
          </a:solidFill>
          <a:latin typeface="Calibri" panose="020F0502020204030204" pitchFamily="34" charset="0"/>
          <a:ea typeface="仿宋" panose="02010609060101010101" pitchFamily="49" charset="-122"/>
        </a:defRPr>
      </a:pPr>
      <a:endParaRPr lang="zh-CN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b="1" i="0" baseline="0" dirty="0">
                <a:solidFill>
                  <a:schemeClr val="tx1"/>
                </a:solidFill>
              </a:rPr>
              <a:t>公共部门就业分布（</a:t>
            </a:r>
            <a:r>
              <a:rPr lang="en-US" altLang="zh-CN" b="1" i="0" baseline="0" dirty="0">
                <a:solidFill>
                  <a:schemeClr val="tx1"/>
                </a:solidFill>
              </a:rPr>
              <a:t>25</a:t>
            </a:r>
            <a:r>
              <a:rPr lang="zh-CN" altLang="en-US" b="1" i="0" baseline="0" dirty="0">
                <a:solidFill>
                  <a:schemeClr val="tx1"/>
                </a:solidFill>
              </a:rPr>
              <a:t>人）</a:t>
            </a:r>
            <a:endParaRPr lang="en-US" altLang="zh-CN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157014157014158E-2"/>
          <c:y val="7.9892479246545495E-2"/>
          <c:w val="0.97168597168597171"/>
          <c:h val="0.82732007763212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近4年对比!$H$3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0">
                  <a:srgbClr val="A1BCDC"/>
                </a:gs>
                <a:gs pos="100000">
                  <a:srgbClr val="4F81BD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近4年对比!$I$2:$K$2</c:f>
              <c:strCache>
                <c:ptCount val="3"/>
                <c:pt idx="0">
                  <c:v>金融监管等事业单位</c:v>
                </c:pt>
                <c:pt idx="1">
                  <c:v>地方政府</c:v>
                </c:pt>
                <c:pt idx="2">
                  <c:v>中央政府</c:v>
                </c:pt>
              </c:strCache>
            </c:strRef>
          </c:cat>
          <c:val>
            <c:numRef>
              <c:f>近4年对比!$I$3:$K$3</c:f>
              <c:numCache>
                <c:formatCode>General</c:formatCode>
                <c:ptCount val="3"/>
                <c:pt idx="0">
                  <c:v>9</c:v>
                </c:pt>
                <c:pt idx="1">
                  <c:v>12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4-4316-9517-F1B8BDF1D1D5}"/>
            </c:ext>
          </c:extLst>
        </c:ser>
        <c:ser>
          <c:idx val="1"/>
          <c:order val="1"/>
          <c:tx>
            <c:strRef>
              <c:f>近4年对比!$H$4</c:f>
              <c:strCache>
                <c:ptCount val="1"/>
                <c:pt idx="0">
                  <c:v>2021</c:v>
                </c:pt>
              </c:strCache>
            </c:strRef>
          </c:tx>
          <c:spPr>
            <a:gradFill>
              <a:gsLst>
                <a:gs pos="0">
                  <a:srgbClr val="B98A8A"/>
                </a:gs>
                <a:gs pos="100000">
                  <a:srgbClr val="883330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近4年对比!$I$2:$K$2</c:f>
              <c:strCache>
                <c:ptCount val="3"/>
                <c:pt idx="0">
                  <c:v>金融监管等事业单位</c:v>
                </c:pt>
                <c:pt idx="1">
                  <c:v>地方政府</c:v>
                </c:pt>
                <c:pt idx="2">
                  <c:v>中央政府</c:v>
                </c:pt>
              </c:strCache>
            </c:strRef>
          </c:cat>
          <c:val>
            <c:numRef>
              <c:f>近4年对比!$I$4:$K$4</c:f>
              <c:numCache>
                <c:formatCode>General</c:formatCode>
                <c:ptCount val="3"/>
                <c:pt idx="0">
                  <c:v>3</c:v>
                </c:pt>
                <c:pt idx="1">
                  <c:v>13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14-4316-9517-F1B8BDF1D1D5}"/>
            </c:ext>
          </c:extLst>
        </c:ser>
        <c:ser>
          <c:idx val="2"/>
          <c:order val="2"/>
          <c:tx>
            <c:strRef>
              <c:f>近4年对比!$H$5</c:f>
              <c:strCache>
                <c:ptCount val="1"/>
                <c:pt idx="0">
                  <c:v>2022</c:v>
                </c:pt>
              </c:strCache>
            </c:strRef>
          </c:tx>
          <c:spPr>
            <a:gradFill>
              <a:gsLst>
                <a:gs pos="0">
                  <a:srgbClr val="E8CFB2"/>
                </a:gs>
                <a:gs pos="100000">
                  <a:srgbClr val="D3A36C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近4年对比!$I$2:$K$2</c:f>
              <c:strCache>
                <c:ptCount val="3"/>
                <c:pt idx="0">
                  <c:v>金融监管等事业单位</c:v>
                </c:pt>
                <c:pt idx="1">
                  <c:v>地方政府</c:v>
                </c:pt>
                <c:pt idx="2">
                  <c:v>中央政府</c:v>
                </c:pt>
              </c:strCache>
            </c:strRef>
          </c:cat>
          <c:val>
            <c:numRef>
              <c:f>近4年对比!$I$5:$K$5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14-4316-9517-F1B8BDF1D1D5}"/>
            </c:ext>
          </c:extLst>
        </c:ser>
        <c:ser>
          <c:idx val="3"/>
          <c:order val="3"/>
          <c:tx>
            <c:strRef>
              <c:f>近4年对比!$H$6</c:f>
              <c:strCache>
                <c:ptCount val="1"/>
                <c:pt idx="0">
                  <c:v>2023</c:v>
                </c:pt>
              </c:strCache>
            </c:strRef>
          </c:tx>
          <c:spPr>
            <a:gradFill>
              <a:gsLst>
                <a:gs pos="0">
                  <a:srgbClr val="EFA8AB"/>
                </a:gs>
                <a:gs pos="100000">
                  <a:srgbClr val="E0565C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仿宋" panose="02010609060101010101" pitchFamily="49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近4年对比!$I$2:$K$2</c:f>
              <c:strCache>
                <c:ptCount val="3"/>
                <c:pt idx="0">
                  <c:v>金融监管等事业单位</c:v>
                </c:pt>
                <c:pt idx="1">
                  <c:v>地方政府</c:v>
                </c:pt>
                <c:pt idx="2">
                  <c:v>中央政府</c:v>
                </c:pt>
              </c:strCache>
            </c:strRef>
          </c:cat>
          <c:val>
            <c:numRef>
              <c:f>近4年对比!$I$6:$K$6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14-4316-9517-F1B8BDF1D1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5720815"/>
        <c:axId val="595727887"/>
      </c:barChart>
      <c:catAx>
        <c:axId val="595720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仿宋" panose="02010609060101010101" pitchFamily="49" charset="-122"/>
                <a:cs typeface="+mn-cs"/>
              </a:defRPr>
            </a:pPr>
            <a:endParaRPr lang="zh-CN"/>
          </a:p>
        </c:txPr>
        <c:crossAx val="595727887"/>
        <c:crosses val="autoZero"/>
        <c:auto val="1"/>
        <c:lblAlgn val="ctr"/>
        <c:lblOffset val="100"/>
        <c:noMultiLvlLbl val="0"/>
      </c:catAx>
      <c:valAx>
        <c:axId val="59572788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95720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616949908288484"/>
          <c:y val="4.9727369587471662E-2"/>
          <c:w val="0.34766100183423015"/>
          <c:h val="7.667738509736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仿宋" panose="02010609060101010101" pitchFamily="49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 baseline="0">
          <a:solidFill>
            <a:sysClr val="windowText" lastClr="000000"/>
          </a:solidFill>
          <a:latin typeface="Calibri" panose="020F0502020204030204" pitchFamily="34" charset="0"/>
          <a:ea typeface="仿宋" panose="02010609060101010101" pitchFamily="49" charset="-122"/>
        </a:defRPr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b="1" i="0" baseline="0" dirty="0">
                <a:solidFill>
                  <a:schemeClr val="tx1"/>
                </a:solidFill>
              </a:rPr>
              <a:t>公共部门就业分布（</a:t>
            </a:r>
            <a:r>
              <a:rPr lang="en-US" altLang="zh-CN" b="1" i="0" baseline="0" dirty="0">
                <a:solidFill>
                  <a:schemeClr val="tx1"/>
                </a:solidFill>
              </a:rPr>
              <a:t>25</a:t>
            </a:r>
            <a:r>
              <a:rPr lang="zh-CN" altLang="en-US" b="1" i="0" baseline="0" dirty="0">
                <a:solidFill>
                  <a:schemeClr val="tx1"/>
                </a:solidFill>
              </a:rPr>
              <a:t>人）</a:t>
            </a:r>
            <a:endParaRPr lang="en-US" altLang="zh-CN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b="1" i="0" baseline="0" dirty="0">
                <a:solidFill>
                  <a:schemeClr val="tx1"/>
                </a:solidFill>
              </a:rPr>
              <a:t>公共部门就业分布（</a:t>
            </a:r>
            <a:r>
              <a:rPr lang="en-US" altLang="zh-CN" b="1" i="0" baseline="0" dirty="0">
                <a:solidFill>
                  <a:schemeClr val="tx1"/>
                </a:solidFill>
              </a:rPr>
              <a:t>25</a:t>
            </a:r>
            <a:r>
              <a:rPr lang="zh-CN" altLang="en-US" b="1" i="0" baseline="0" dirty="0">
                <a:solidFill>
                  <a:schemeClr val="tx1"/>
                </a:solidFill>
              </a:rPr>
              <a:t>人）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7652537182852099"/>
          <c:y val="0.25039041994750699"/>
          <c:w val="0.38861614173228298"/>
          <c:h val="0.64769356955380597"/>
        </c:manualLayout>
      </c:layout>
      <c:doughnut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262773403324601"/>
          <c:y val="0.37523366870807801"/>
          <c:w val="0.17807786526684199"/>
          <c:h val="0.24976633129192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altLang="zh-CN"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FCB98-D34F-4EDC-A155-7C9FEA1FA026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F0C94-A39C-49D7-BF1A-67FF787DF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32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FAADE-AF7C-674A-8416-E968B9033E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8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FAADE-AF7C-674A-8416-E968B9033E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6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FAADE-AF7C-674A-8416-E968B9033E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20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FAADE-AF7C-674A-8416-E968B9033E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2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61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26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9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2"/>
          </p:nvPr>
        </p:nvSpPr>
        <p:spPr>
          <a:xfrm>
            <a:off x="889000" y="1763050"/>
            <a:ext cx="10414000" cy="4720301"/>
          </a:xfrm>
          <a:prstGeom prst="rect">
            <a:avLst/>
          </a:prstGeom>
        </p:spPr>
        <p:txBody>
          <a:bodyPr lIns="121917" tIns="60958" rIns="121917" bIns="60958">
            <a:normAutofit/>
          </a:bodyPr>
          <a:lstStyle>
            <a:lvl1pPr marL="0" indent="0">
              <a:buNone/>
              <a:defRPr sz="2700">
                <a:solidFill>
                  <a:srgbClr val="595959"/>
                </a:solidFill>
                <a:latin typeface="微软雅黑"/>
                <a:ea typeface="微软雅黑"/>
                <a:cs typeface="微软雅黑"/>
              </a:defRPr>
            </a:lvl1pPr>
            <a:lvl2pPr marL="609600" indent="0">
              <a:buNone/>
              <a:defRPr sz="2400">
                <a:solidFill>
                  <a:srgbClr val="595959"/>
                </a:solidFill>
                <a:latin typeface="微软雅黑"/>
                <a:ea typeface="微软雅黑"/>
                <a:cs typeface="微软雅黑"/>
              </a:defRPr>
            </a:lvl2pPr>
            <a:lvl3pPr marL="1219200" indent="0">
              <a:buNone/>
              <a:defRPr sz="2100">
                <a:solidFill>
                  <a:srgbClr val="595959"/>
                </a:solidFill>
                <a:latin typeface="微软雅黑"/>
                <a:ea typeface="微软雅黑"/>
                <a:cs typeface="微软雅黑"/>
              </a:defRPr>
            </a:lvl3pPr>
            <a:lvl4pPr marL="1828800" indent="0">
              <a:buNone/>
              <a:defRPr sz="1900">
                <a:solidFill>
                  <a:srgbClr val="595959"/>
                </a:solidFill>
                <a:latin typeface="微软雅黑"/>
                <a:ea typeface="微软雅黑"/>
                <a:cs typeface="微软雅黑"/>
              </a:defRPr>
            </a:lvl4pPr>
            <a:lvl5pPr marL="2438400" indent="0">
              <a:buNone/>
              <a:defRPr sz="1900">
                <a:solidFill>
                  <a:srgbClr val="595959"/>
                </a:solidFill>
                <a:latin typeface="微软雅黑"/>
                <a:ea typeface="微软雅黑"/>
                <a:cs typeface="微软雅黑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93854" y="328624"/>
            <a:ext cx="10413380" cy="614273"/>
          </a:xfrm>
          <a:prstGeom prst="rect">
            <a:avLst/>
          </a:prstGeom>
        </p:spPr>
        <p:txBody>
          <a:bodyPr lIns="121917" tIns="60958" rIns="121917" bIns="60958" anchor="t">
            <a:noAutofit/>
          </a:bodyPr>
          <a:lstStyle>
            <a:lvl1pPr algn="l">
              <a:defRPr sz="3700">
                <a:solidFill>
                  <a:srgbClr val="9E072E"/>
                </a:solidFill>
                <a:latin typeface="微软雅黑"/>
                <a:ea typeface="微软雅黑"/>
                <a:cs typeface="微软雅黑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429" y="6152453"/>
            <a:ext cx="1817963" cy="4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36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9E07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zh-CN" altLang="en-US"/>
          </a:p>
        </p:txBody>
      </p:sp>
      <p:pic>
        <p:nvPicPr>
          <p:cNvPr id="7" name="图片 6" descr="1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8" t="22677" r="10508" b="27536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13" name="六边形 12"/>
          <p:cNvSpPr/>
          <p:nvPr userDrawn="1"/>
        </p:nvSpPr>
        <p:spPr>
          <a:xfrm rot="5400000">
            <a:off x="6087955" y="1131760"/>
            <a:ext cx="5542091" cy="4801505"/>
          </a:xfrm>
          <a:prstGeom prst="hexagon">
            <a:avLst>
              <a:gd name="adj" fmla="val 28342"/>
              <a:gd name="vf" fmla="val 115470"/>
            </a:avLst>
          </a:prstGeom>
          <a:solidFill>
            <a:srgbClr val="E27D0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kumimoji="1" lang="zh-CN" altLang="en-US"/>
          </a:p>
        </p:txBody>
      </p:sp>
      <p:pic>
        <p:nvPicPr>
          <p:cNvPr id="9" name="图片 8" descr="未标题-1-01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82" b="39174"/>
          <a:stretch/>
        </p:blipFill>
        <p:spPr>
          <a:xfrm>
            <a:off x="150717" y="270436"/>
            <a:ext cx="3182559" cy="956347"/>
          </a:xfrm>
          <a:prstGeom prst="rect">
            <a:avLst/>
          </a:prstGeom>
        </p:spPr>
      </p:pic>
      <p:sp>
        <p:nvSpPr>
          <p:cNvPr id="11" name="文本占位符 2">
            <a:extLst>
              <a:ext uri="{FF2B5EF4-FFF2-40B4-BE49-F238E27FC236}">
                <a16:creationId xmlns:a16="http://schemas.microsoft.com/office/drawing/2014/main" id="{EA1D4472-AD5E-4108-A68C-212459A7A8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50567" y="2175934"/>
            <a:ext cx="4349751" cy="2049703"/>
          </a:xfrm>
          <a:prstGeom prst="rect">
            <a:avLst/>
          </a:prstGeom>
        </p:spPr>
        <p:txBody>
          <a:bodyPr lIns="121917" tIns="60958" rIns="121917" bIns="60958">
            <a:normAutofit/>
          </a:bodyPr>
          <a:lstStyle>
            <a:lvl1pPr marL="0" indent="0">
              <a:buNone/>
              <a:defRPr sz="3700">
                <a:solidFill>
                  <a:schemeClr val="bg1"/>
                </a:solidFill>
                <a:latin typeface="微软雅黑"/>
                <a:ea typeface="微软雅黑"/>
                <a:cs typeface="微软雅黑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2" name="内容占位符 3">
            <a:extLst>
              <a:ext uri="{FF2B5EF4-FFF2-40B4-BE49-F238E27FC236}">
                <a16:creationId xmlns:a16="http://schemas.microsoft.com/office/drawing/2014/main" id="{7C5263A0-8B1A-4069-8C9E-5AF4D310923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650567" y="4337051"/>
            <a:ext cx="4349751" cy="469900"/>
          </a:xfrm>
          <a:prstGeom prst="rect">
            <a:avLst/>
          </a:prstGeom>
        </p:spPr>
        <p:txBody>
          <a:bodyPr lIns="121917" tIns="60958" rIns="121917" bIns="60958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solidFill>
                  <a:schemeClr val="bg1"/>
                </a:solidFill>
                <a:latin typeface="微软雅黑"/>
                <a:ea typeface="微软雅黑"/>
                <a:cs typeface="微软雅黑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505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30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87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53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56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4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76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40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87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4BF72-FA08-468C-B7E4-0FD9BC0A96FB}" type="datetimeFigureOut">
              <a:rPr lang="zh-CN" altLang="en-US" smtClean="0"/>
              <a:t>2023/11/8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3C718-BF8D-44F1-BCF0-423DB3FAFC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74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7336366" y="2668695"/>
            <a:ext cx="3243241" cy="139022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dirty="0" smtClean="0"/>
              <a:t>2023</a:t>
            </a:r>
            <a:r>
              <a:rPr kumimoji="1" lang="zh-CN" altLang="en-US" dirty="0" smtClean="0"/>
              <a:t>届</a:t>
            </a:r>
            <a:r>
              <a:rPr kumimoji="1" lang="zh-CN" altLang="en-US" dirty="0"/>
              <a:t>毕业生</a:t>
            </a:r>
            <a:endParaRPr kumimoji="1" lang="en-US" altLang="zh-CN" dirty="0"/>
          </a:p>
          <a:p>
            <a:pPr algn="ctr"/>
            <a:r>
              <a:rPr kumimoji="1" lang="zh-CN" altLang="en-US" dirty="0"/>
              <a:t>就业数据报告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1"/>
          </p:nvPr>
        </p:nvSpPr>
        <p:spPr>
          <a:xfrm>
            <a:off x="6888311" y="4337051"/>
            <a:ext cx="4139353" cy="469900"/>
          </a:xfrm>
        </p:spPr>
        <p:txBody>
          <a:bodyPr/>
          <a:lstStyle/>
          <a:p>
            <a:pPr algn="ctr"/>
            <a:r>
              <a:rPr kumimoji="1" lang="zh-CN" altLang="en-US" dirty="0"/>
              <a:t>清华大学五道口金融学院</a:t>
            </a:r>
          </a:p>
        </p:txBody>
      </p:sp>
    </p:spTree>
    <p:extLst>
      <p:ext uri="{BB962C8B-B14F-4D97-AF65-F5344CB8AC3E}">
        <p14:creationId xmlns:p14="http://schemas.microsoft.com/office/powerpoint/2010/main" val="323822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93854" y="346912"/>
            <a:ext cx="10413380" cy="614273"/>
          </a:xfrm>
        </p:spPr>
        <p:txBody>
          <a:bodyPr/>
          <a:lstStyle/>
          <a:p>
            <a:r>
              <a:rPr kumimoji="1" lang="en-US" altLang="zh-CN" dirty="0"/>
              <a:t>2023</a:t>
            </a:r>
            <a:r>
              <a:rPr kumimoji="1" lang="zh-CN" altLang="en-US" dirty="0"/>
              <a:t>届毕业生概况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4010" y="574253"/>
            <a:ext cx="7127990" cy="369332"/>
          </a:xfrm>
          <a:prstGeom prst="rect">
            <a:avLst/>
          </a:prstGeom>
          <a:noFill/>
          <a:ln w="6350">
            <a:solidFill>
              <a:schemeClr val="accent2">
                <a:lumMod val="75000"/>
                <a:alpha val="42000"/>
              </a:schemeClr>
            </a:solidFill>
            <a:prstDash val="dashDot"/>
          </a:ln>
          <a:effectLst>
            <a:softEdge rad="31750"/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lvl="0" indent="-342900">
              <a:lnSpc>
                <a:spcPts val="2200"/>
              </a:lnSpc>
              <a:spcBef>
                <a:spcPts val="300"/>
              </a:spcBef>
              <a:buFont typeface="+mj-lt"/>
              <a:buAutoNum type="arabicPeriod"/>
              <a:defRPr sz="1400" kern="0">
                <a:solidFill>
                  <a:prstClr val="black"/>
                </a:solidFill>
                <a:latin typeface="微软雅黑" charset="-122"/>
                <a:ea typeface="微软雅黑" charset="-122"/>
              </a:defRPr>
            </a:lvl1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800" dirty="0" smtClean="0"/>
              <a:t>毕业</a:t>
            </a:r>
            <a:r>
              <a:rPr lang="zh-CN" altLang="en-US" sz="1800" dirty="0"/>
              <a:t>生人数共计</a:t>
            </a:r>
            <a:r>
              <a:rPr lang="en-US" altLang="zh-CN" sz="1800" dirty="0" smtClean="0"/>
              <a:t>100</a:t>
            </a:r>
            <a:r>
              <a:rPr lang="zh-CN" altLang="en-US" sz="1800" dirty="0" smtClean="0"/>
              <a:t>人</a:t>
            </a:r>
            <a:r>
              <a:rPr lang="zh-CN" altLang="en-US" sz="1800" dirty="0"/>
              <a:t>（</a:t>
            </a:r>
            <a:r>
              <a:rPr lang="zh-CN" altLang="en-US" sz="1800" kern="0" dirty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不</a:t>
            </a:r>
            <a:r>
              <a:rPr lang="zh-CN" altLang="en-US" sz="1800" kern="0" dirty="0" smtClean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含</a:t>
            </a:r>
            <a:r>
              <a:rPr lang="en-US" altLang="zh-CN" sz="1800" kern="0" dirty="0" smtClean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1</a:t>
            </a:r>
            <a:r>
              <a:rPr lang="zh-CN" altLang="en-US" sz="1800" kern="0" dirty="0" smtClean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名结业学生</a:t>
            </a:r>
            <a:r>
              <a:rPr lang="zh-CN" altLang="en-US" sz="1800" dirty="0" smtClean="0"/>
              <a:t>）</a:t>
            </a:r>
            <a:endParaRPr lang="en-US" altLang="zh-CN" sz="18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1034428" y="1357604"/>
          <a:ext cx="5161280" cy="1166809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129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09">
                <a:tc>
                  <a:txBody>
                    <a:bodyPr/>
                    <a:lstStyle/>
                    <a:p>
                      <a:pPr algn="ctr" fontAlgn="b"/>
                      <a:endParaRPr lang="zh-CN" alt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博士毕业生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硕士毕业生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总人数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u="none" strike="noStrike" dirty="0">
                          <a:effectLst/>
                        </a:rPr>
                        <a:t>人数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u="none" strike="noStrike" dirty="0">
                          <a:effectLst/>
                        </a:rPr>
                        <a:t>比例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1034428" y="3123098"/>
          <a:ext cx="3870960" cy="1166809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175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809">
                <a:tc>
                  <a:txBody>
                    <a:bodyPr/>
                    <a:lstStyle/>
                    <a:p>
                      <a:pPr algn="ctr" fontAlgn="b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人数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比例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u="none" strike="noStrike" dirty="0">
                          <a:effectLst/>
                        </a:rPr>
                        <a:t>读博（后）深造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u="none" strike="noStrike" dirty="0">
                          <a:effectLst/>
                        </a:rPr>
                        <a:t>就业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98.0</a:t>
                      </a:r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1034428" y="4956231"/>
          <a:ext cx="3870960" cy="1166809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1776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809">
                <a:tc>
                  <a:txBody>
                    <a:bodyPr/>
                    <a:lstStyle/>
                    <a:p>
                      <a:pPr algn="ctr" fontAlgn="b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人数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比例</a:t>
                      </a:r>
                      <a:endParaRPr lang="zh-CN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2F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u="none" strike="noStrike">
                          <a:effectLst/>
                        </a:rPr>
                        <a:t>男生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u="none" strike="noStrike">
                          <a:effectLst/>
                        </a:rPr>
                        <a:t>女生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48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600" u="none" strike="noStrike" dirty="0" smtClean="0">
                          <a:effectLst/>
                        </a:rPr>
                        <a:t>48%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图表 12"/>
          <p:cNvGraphicFramePr/>
          <p:nvPr>
            <p:extLst/>
          </p:nvPr>
        </p:nvGraphicFramePr>
        <p:xfrm>
          <a:off x="5862053" y="2920832"/>
          <a:ext cx="5683388" cy="3144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B4CE8B2F-0747-4B7D-91A1-4AA97B725340}"/>
              </a:ext>
            </a:extLst>
          </p:cNvPr>
          <p:cNvSpPr/>
          <p:nvPr/>
        </p:nvSpPr>
        <p:spPr>
          <a:xfrm>
            <a:off x="7504724" y="6123040"/>
            <a:ext cx="2531374" cy="4463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数据信息</a:t>
            </a:r>
            <a:r>
              <a:rPr lang="zh-CN" altLang="en-US" sz="1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截至</a:t>
            </a:r>
            <a:r>
              <a:rPr lang="en-US" altLang="zh-CN" sz="1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2023</a:t>
            </a:r>
            <a:r>
              <a:rPr lang="zh-CN" altLang="en-US" sz="1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年</a:t>
            </a:r>
            <a:r>
              <a:rPr lang="en-US" altLang="zh-CN" sz="1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10</a:t>
            </a:r>
            <a:r>
              <a:rPr lang="zh-CN" altLang="en-US" sz="1400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月</a:t>
            </a:r>
            <a:r>
              <a:rPr lang="en-US" altLang="zh-CN" sz="1400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19</a:t>
            </a:r>
            <a:r>
              <a:rPr lang="zh-CN" altLang="en-US" sz="1400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0150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893854" y="346912"/>
            <a:ext cx="10413380" cy="614273"/>
          </a:xfrm>
        </p:spPr>
        <p:txBody>
          <a:bodyPr/>
          <a:lstStyle/>
          <a:p>
            <a:r>
              <a:rPr kumimoji="1" lang="zh-CN" altLang="en-US" dirty="0"/>
              <a:t>就业行业分布 </a:t>
            </a:r>
            <a:r>
              <a:rPr lang="zh-CN" altLang="en-US" sz="2000" kern="0" dirty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（就业人数</a:t>
            </a:r>
            <a:r>
              <a:rPr lang="en-US" altLang="zh-CN" sz="2000" kern="0" dirty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98</a:t>
            </a:r>
            <a:r>
              <a:rPr lang="zh-CN" altLang="en-US" sz="2000" kern="0" dirty="0" smtClean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人，除去继续深造的</a:t>
            </a:r>
            <a:r>
              <a:rPr lang="en-US" altLang="zh-CN" sz="2000" kern="0" dirty="0" smtClean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2</a:t>
            </a:r>
            <a:r>
              <a:rPr lang="zh-CN" altLang="en-US" sz="2000" kern="0" dirty="0" smtClean="0">
                <a:solidFill>
                  <a:prstClr val="black"/>
                </a:solidFill>
                <a:latin typeface="微软雅黑" charset="-122"/>
                <a:ea typeface="微软雅黑" charset="-122"/>
                <a:cs typeface="+mn-cs"/>
              </a:rPr>
              <a:t>位同学）</a:t>
            </a:r>
            <a:endParaRPr lang="zh-CN" altLang="en-US" sz="2000" kern="0" dirty="0">
              <a:solidFill>
                <a:prstClr val="black"/>
              </a:solidFill>
              <a:latin typeface="微软雅黑" charset="-122"/>
              <a:ea typeface="微软雅黑" charset="-122"/>
              <a:cs typeface="+mn-cs"/>
            </a:endParaRPr>
          </a:p>
        </p:txBody>
      </p:sp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E9371DA4-0379-4A49-BAA0-674ADCFBB7C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04557" y="1400635"/>
          <a:ext cx="9091820" cy="473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69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00EF18CB-5C39-4653-844E-19D492B4B9D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160461" y="2150933"/>
          <a:ext cx="5998541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93854" y="346912"/>
            <a:ext cx="10413380" cy="614273"/>
          </a:xfrm>
        </p:spPr>
        <p:txBody>
          <a:bodyPr/>
          <a:lstStyle/>
          <a:p>
            <a:r>
              <a:rPr kumimoji="1" lang="zh-CN" altLang="en-US" dirty="0"/>
              <a:t>就业地区</a:t>
            </a:r>
            <a:r>
              <a:rPr kumimoji="1" lang="zh-CN" altLang="en-US" dirty="0" smtClean="0"/>
              <a:t>分布</a:t>
            </a:r>
            <a:r>
              <a:rPr lang="zh-CN" altLang="en-US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（就业人数</a:t>
            </a:r>
            <a:r>
              <a:rPr lang="en-US" altLang="zh-CN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98</a:t>
            </a:r>
            <a:r>
              <a:rPr lang="zh-CN" altLang="en-US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人，除去继续深造的</a:t>
            </a:r>
            <a:r>
              <a:rPr lang="en-US" altLang="zh-CN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2</a:t>
            </a:r>
            <a:r>
              <a:rPr lang="zh-CN" altLang="en-US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位同学）</a:t>
            </a:r>
            <a:endParaRPr lang="zh-CN" altLang="en-US" sz="2000" kern="0" dirty="0">
              <a:solidFill>
                <a:prstClr val="black"/>
              </a:solidFill>
              <a:latin typeface="微软雅黑" charset="-122"/>
              <a:ea typeface="微软雅黑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997FB92-5E68-4A8D-819C-6F3F43776CB9}"/>
              </a:ext>
            </a:extLst>
          </p:cNvPr>
          <p:cNvSpPr txBox="1"/>
          <p:nvPr/>
        </p:nvSpPr>
        <p:spPr>
          <a:xfrm>
            <a:off x="1551517" y="1694160"/>
            <a:ext cx="3621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Calibri" panose="020F0502020204030204" pitchFamily="34" charset="0"/>
                <a:ea typeface="仿宋" panose="02010609060101010101" pitchFamily="49" charset="-122"/>
              </a:rPr>
              <a:t>2023</a:t>
            </a:r>
            <a:r>
              <a:rPr lang="zh-CN" altLang="en-US" b="1" dirty="0">
                <a:latin typeface="Calibri" panose="020F0502020204030204" pitchFamily="34" charset="0"/>
                <a:ea typeface="仿宋" panose="02010609060101010101" pitchFamily="49" charset="-122"/>
              </a:rPr>
              <a:t>届毕业生就业地区分布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7A3D84A-B7FF-4A3D-A8E3-8315A7D28EF4}"/>
              </a:ext>
            </a:extLst>
          </p:cNvPr>
          <p:cNvSpPr txBox="1"/>
          <p:nvPr/>
        </p:nvSpPr>
        <p:spPr>
          <a:xfrm>
            <a:off x="7491444" y="1694160"/>
            <a:ext cx="333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Calibri" panose="020F0502020204030204" pitchFamily="34" charset="0"/>
                <a:ea typeface="仿宋" panose="02010609060101010101" pitchFamily="49" charset="-122"/>
              </a:rPr>
              <a:t>2023</a:t>
            </a:r>
            <a:r>
              <a:rPr lang="zh-CN" altLang="en-US" b="1" dirty="0">
                <a:latin typeface="Calibri" panose="020F0502020204030204" pitchFamily="34" charset="0"/>
                <a:ea typeface="仿宋" panose="02010609060101010101" pitchFamily="49" charset="-122"/>
              </a:rPr>
              <a:t>届毕业生就业地域分布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ACA6212E-E675-4371-8DDE-AF886071E1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3007" y="2150933"/>
          <a:ext cx="6141554" cy="394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3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93854" y="346912"/>
            <a:ext cx="10413380" cy="614273"/>
          </a:xfrm>
        </p:spPr>
        <p:txBody>
          <a:bodyPr/>
          <a:lstStyle/>
          <a:p>
            <a:r>
              <a:rPr kumimoji="1" lang="zh-CN" altLang="en-US" dirty="0"/>
              <a:t>单位性质</a:t>
            </a:r>
            <a:r>
              <a:rPr kumimoji="1" lang="zh-CN" altLang="en-US" dirty="0" smtClean="0"/>
              <a:t>分布</a:t>
            </a:r>
            <a:r>
              <a:rPr lang="zh-CN" altLang="en-US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（就业人数</a:t>
            </a:r>
            <a:r>
              <a:rPr lang="en-US" altLang="zh-CN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98</a:t>
            </a:r>
            <a:r>
              <a:rPr lang="zh-CN" altLang="en-US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人，除去继续深造的</a:t>
            </a:r>
            <a:r>
              <a:rPr lang="en-US" altLang="zh-CN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2</a:t>
            </a:r>
            <a:r>
              <a:rPr lang="zh-CN" altLang="en-US" sz="2000" kern="0" dirty="0">
                <a:solidFill>
                  <a:prstClr val="black"/>
                </a:solidFill>
                <a:latin typeface="微软雅黑" charset="-122"/>
                <a:ea typeface="微软雅黑" charset="-122"/>
              </a:rPr>
              <a:t>位同学）</a:t>
            </a:r>
            <a:endParaRPr kumimoji="1" lang="zh-CN" altLang="en-US" sz="2000" dirty="0"/>
          </a:p>
        </p:txBody>
      </p:sp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BBB4244C-0130-48E0-88E3-BEEABFB96AF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53464" y="1188720"/>
          <a:ext cx="8982075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75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93854" y="346912"/>
            <a:ext cx="10413380" cy="614273"/>
          </a:xfrm>
        </p:spPr>
        <p:txBody>
          <a:bodyPr/>
          <a:lstStyle/>
          <a:p>
            <a:r>
              <a:rPr kumimoji="1" lang="zh-CN" altLang="en-US" dirty="0"/>
              <a:t>近四年就业情况对比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3319461" y="20573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4090737" y="1155974"/>
            <a:ext cx="4555958" cy="400110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2020-2023</a:t>
            </a:r>
            <a:r>
              <a:rPr kumimoji="1"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届公共服务部门就业情况</a:t>
            </a:r>
          </a:p>
        </p:txBody>
      </p:sp>
      <p:graphicFrame>
        <p:nvGraphicFramePr>
          <p:cNvPr id="13" name="图表 12">
            <a:extLst>
              <a:ext uri="{FF2B5EF4-FFF2-40B4-BE49-F238E27FC236}">
                <a16:creationId xmlns:a16="http://schemas.microsoft.com/office/drawing/2014/main" id="{04293EFB-3CAB-48E8-9BC5-DDFC75DC1DD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62050" y="1639549"/>
          <a:ext cx="9867900" cy="4597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116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93854" y="346912"/>
            <a:ext cx="10413380" cy="614273"/>
          </a:xfrm>
        </p:spPr>
        <p:txBody>
          <a:bodyPr/>
          <a:lstStyle/>
          <a:p>
            <a:r>
              <a:rPr kumimoji="1" lang="zh-CN" altLang="en-US" dirty="0"/>
              <a:t>近四年就业情况对比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3319461" y="20573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4046170" y="20573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4090737" y="1155974"/>
            <a:ext cx="4555958" cy="400110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2020-2023</a:t>
            </a:r>
            <a:r>
              <a:rPr kumimoji="1"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届博士学术就业情况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B1F6D428-6AFF-4611-816D-BB8AC3FC532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80160" y="1664191"/>
          <a:ext cx="9631680" cy="4652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4828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93854" y="346912"/>
            <a:ext cx="10413380" cy="614273"/>
          </a:xfrm>
        </p:spPr>
        <p:txBody>
          <a:bodyPr/>
          <a:lstStyle/>
          <a:p>
            <a:r>
              <a:rPr kumimoji="1" lang="zh-CN" altLang="en-US" dirty="0"/>
              <a:t>近四年就业情况对比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62212" y="1258202"/>
            <a:ext cx="4555958" cy="400110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2020-2023</a:t>
            </a:r>
            <a:r>
              <a:rPr kumimoji="1"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届京内外地区就业分布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90896" y="3175971"/>
            <a:ext cx="87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2022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486766" y="3983242"/>
            <a:ext cx="87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2021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490896" y="4831152"/>
            <a:ext cx="87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2020</a:t>
            </a:r>
            <a:endParaRPr kumimoji="1"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2B27F91-24AE-477F-850B-4D5846241CFB}"/>
              </a:ext>
            </a:extLst>
          </p:cNvPr>
          <p:cNvSpPr txBox="1"/>
          <p:nvPr/>
        </p:nvSpPr>
        <p:spPr>
          <a:xfrm>
            <a:off x="1490896" y="2345550"/>
            <a:ext cx="87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2023</a:t>
            </a:r>
            <a:endParaRPr kumimoji="1" lang="zh-CN" altLang="en-US" dirty="0"/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F7482E43-DE0E-4109-8C20-4B77F2D563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51205" y="2003386"/>
          <a:ext cx="8025572" cy="4329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260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宽屏</PresentationFormat>
  <Paragraphs>78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KaiTi</vt:lpstr>
      <vt:lpstr>等线</vt:lpstr>
      <vt:lpstr>等线 Light</vt:lpstr>
      <vt:lpstr>仿宋</vt:lpstr>
      <vt:lpstr>微软雅黑</vt:lpstr>
      <vt:lpstr>Arial</vt:lpstr>
      <vt:lpstr>Calibri</vt:lpstr>
      <vt:lpstr>Office 主题​​</vt:lpstr>
      <vt:lpstr>PowerPoint 演示文稿</vt:lpstr>
      <vt:lpstr>2023届毕业生概况</vt:lpstr>
      <vt:lpstr>就业行业分布 （就业人数98人，除去继续深造的2位同学）</vt:lpstr>
      <vt:lpstr>就业地区分布（就业人数98人，除去继续深造的2位同学）</vt:lpstr>
      <vt:lpstr>单位性质分布（就业人数98人，除去继续深造的2位同学）</vt:lpstr>
      <vt:lpstr>近四年就业情况对比</vt:lpstr>
      <vt:lpstr>近四年就业情况对比</vt:lpstr>
      <vt:lpstr>近四年就业情况对比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LiuJing</dc:creator>
  <cp:lastModifiedBy>LiuJing</cp:lastModifiedBy>
  <cp:revision>1</cp:revision>
  <dcterms:created xsi:type="dcterms:W3CDTF">2023-11-08T01:31:30Z</dcterms:created>
  <dcterms:modified xsi:type="dcterms:W3CDTF">2023-11-08T01:32:25Z</dcterms:modified>
</cp:coreProperties>
</file>